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76" r:id="rId4"/>
    <p:sldId id="277" r:id="rId5"/>
    <p:sldId id="260" r:id="rId6"/>
    <p:sldId id="261" r:id="rId7"/>
    <p:sldId id="273" r:id="rId8"/>
    <p:sldId id="262" r:id="rId9"/>
    <p:sldId id="263" r:id="rId10"/>
    <p:sldId id="264" r:id="rId11"/>
    <p:sldId id="274" r:id="rId12"/>
    <p:sldId id="275" r:id="rId13"/>
    <p:sldId id="27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2" roundtripDataSignature="AMtx7mg5i6kpi47e/lWU/q+9ZWlxIKP8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94660"/>
  </p:normalViewPr>
  <p:slideViewPr>
    <p:cSldViewPr snapToGrid="0">
      <p:cViewPr>
        <p:scale>
          <a:sx n="98" d="100"/>
          <a:sy n="98" d="100"/>
        </p:scale>
        <p:origin x="157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5" name="Google Shape;125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To create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dash above headline: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Same size and weight as the headline and set using a soft return.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PC: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dash (—):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Alt+Ctrl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+ - (minus)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Mac: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dash (—):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Shift+Alt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Option+hyphen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1217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Slide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4" descr="Picture 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92650" y="4581411"/>
            <a:ext cx="583448" cy="261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4" descr="Picture 8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972518" y="4566044"/>
            <a:ext cx="456090" cy="23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4" descr="Picture 9"/>
          <p:cNvPicPr preferRelativeResize="0"/>
          <p:nvPr/>
        </p:nvPicPr>
        <p:blipFill rotWithShape="1">
          <a:blip r:embed="rId4">
            <a:alphaModFix amt="50000"/>
          </a:blip>
          <a:srcRect/>
          <a:stretch/>
        </p:blipFill>
        <p:spPr>
          <a:xfrm>
            <a:off x="1625022" y="4494459"/>
            <a:ext cx="878010" cy="355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4" descr="C4DE logo stack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1603" y="248733"/>
            <a:ext cx="1129780" cy="56489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4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  <a:defRPr sz="1600" b="0">
                <a:solidFill>
                  <a:srgbClr val="A7A7A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2" name="Google Shape;22;p24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18">
          <p15:clr>
            <a:srgbClr val="FA7B17"/>
          </p15:clr>
        </p15:guide>
        <p15:guide id="2" pos="5534">
          <p15:clr>
            <a:srgbClr val="FA7B17"/>
          </p15:clr>
        </p15:guide>
        <p15:guide id="3" pos="226">
          <p15:clr>
            <a:srgbClr val="FA7B17"/>
          </p15:clr>
        </p15:guide>
        <p15:guide id="4" orient="horz" pos="22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8_Title Slide">
  <p:cSld name="8_Title Slide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3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3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33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3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33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rgbClr val="C864C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33"/>
          <p:cNvSpPr txBox="1">
            <a:spLocks noGrp="1"/>
          </p:cNvSpPr>
          <p:nvPr>
            <p:ph type="title"/>
          </p:nvPr>
        </p:nvSpPr>
        <p:spPr>
          <a:xfrm>
            <a:off x="575799" y="313308"/>
            <a:ext cx="7413170" cy="347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110" name="Google Shape;110;p33" descr="Picture 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4262237"/>
            <a:ext cx="1249766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3"/>
          <p:cNvSpPr/>
          <p:nvPr/>
        </p:nvSpPr>
        <p:spPr>
          <a:xfrm rot="-5400000">
            <a:off x="8311246" y="4310743"/>
            <a:ext cx="832755" cy="83275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3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_Title Slide">
  <p:cSld name="9_Title Slide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4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34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34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4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34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4"/>
          <p:cNvSpPr txBox="1">
            <a:spLocks noGrp="1"/>
          </p:cNvSpPr>
          <p:nvPr>
            <p:ph type="title"/>
          </p:nvPr>
        </p:nvSpPr>
        <p:spPr>
          <a:xfrm>
            <a:off x="575799" y="313308"/>
            <a:ext cx="7413170" cy="347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4"/>
          <p:cNvSpPr/>
          <p:nvPr/>
        </p:nvSpPr>
        <p:spPr>
          <a:xfrm rot="-5400000">
            <a:off x="7018711" y="3018208"/>
            <a:ext cx="2125290" cy="2125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34" descr="Picture 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4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userDrawn="1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5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3" name="Google Shape;33;p25" descr="Picture 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4142" y="4241348"/>
            <a:ext cx="1272134" cy="57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7;p24" descr="Picture 7">
            <a:extLst>
              <a:ext uri="{FF2B5EF4-FFF2-40B4-BE49-F238E27FC236}">
                <a16:creationId xmlns:a16="http://schemas.microsoft.com/office/drawing/2014/main" id="{33C11697-B689-45CB-98AF-6BE06B56793D}"/>
              </a:ext>
            </a:extLst>
          </p:cNvPr>
          <p:cNvPicPr preferRelativeResize="0"/>
          <p:nvPr userDrawn="1"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192650" y="4581411"/>
            <a:ext cx="583448" cy="261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8;p24" descr="Picture 8">
            <a:extLst>
              <a:ext uri="{FF2B5EF4-FFF2-40B4-BE49-F238E27FC236}">
                <a16:creationId xmlns:a16="http://schemas.microsoft.com/office/drawing/2014/main" id="{6B518DE6-3972-4788-B338-69061676DCFA}"/>
              </a:ext>
            </a:extLst>
          </p:cNvPr>
          <p:cNvPicPr preferRelativeResize="0"/>
          <p:nvPr userDrawn="1"/>
        </p:nvPicPr>
        <p:blipFill rotWithShape="1">
          <a:blip r:embed="rId4">
            <a:alphaModFix amt="50000"/>
          </a:blip>
          <a:srcRect/>
          <a:stretch/>
        </p:blipFill>
        <p:spPr>
          <a:xfrm>
            <a:off x="972518" y="4566044"/>
            <a:ext cx="456090" cy="23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9;p24" descr="Picture 9">
            <a:extLst>
              <a:ext uri="{FF2B5EF4-FFF2-40B4-BE49-F238E27FC236}">
                <a16:creationId xmlns:a16="http://schemas.microsoft.com/office/drawing/2014/main" id="{559292DC-FA18-4FC7-B386-6082F29F7591}"/>
              </a:ext>
            </a:extLst>
          </p:cNvPr>
          <p:cNvPicPr preferRelativeResize="0"/>
          <p:nvPr userDrawn="1"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1625022" y="4494459"/>
            <a:ext cx="878010" cy="355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20;p24" descr="C4DE logo stacked.png">
            <a:extLst>
              <a:ext uri="{FF2B5EF4-FFF2-40B4-BE49-F238E27FC236}">
                <a16:creationId xmlns:a16="http://schemas.microsoft.com/office/drawing/2014/main" id="{0A86493E-A7BD-4908-BC2D-16A4EF57C81F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7761603" y="248733"/>
            <a:ext cx="1129780" cy="56489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2;p24">
            <a:extLst>
              <a:ext uri="{FF2B5EF4-FFF2-40B4-BE49-F238E27FC236}">
                <a16:creationId xmlns:a16="http://schemas.microsoft.com/office/drawing/2014/main" id="{4533B76E-65C9-47AA-BA5E-DF35560FDAED}"/>
              </a:ext>
            </a:extLst>
          </p:cNvPr>
          <p:cNvSpPr txBox="1">
            <a:spLocks/>
          </p:cNvSpPr>
          <p:nvPr userDrawn="1"/>
        </p:nvSpPr>
        <p:spPr>
          <a:xfrm>
            <a:off x="8377675" y="4553489"/>
            <a:ext cx="4071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Google Shape;21;p24">
            <a:extLst>
              <a:ext uri="{FF2B5EF4-FFF2-40B4-BE49-F238E27FC236}">
                <a16:creationId xmlns:a16="http://schemas.microsoft.com/office/drawing/2014/main" id="{D749F6CA-D3BF-4EB9-A5CF-3D6ED15B4A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  <a:defRPr sz="1600" b="0">
                <a:solidFill>
                  <a:srgbClr val="A7A7A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1_Title Slid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6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26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p26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26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26"/>
          <p:cNvSpPr/>
          <p:nvPr/>
        </p:nvSpPr>
        <p:spPr>
          <a:xfrm>
            <a:off x="0" y="-1"/>
            <a:ext cx="1210034" cy="12100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cubicBezTo>
                  <a:pt x="21600" y="11929"/>
                  <a:pt x="11929" y="21600"/>
                  <a:pt x="0" y="216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26"/>
          <p:cNvSpPr/>
          <p:nvPr/>
        </p:nvSpPr>
        <p:spPr>
          <a:xfrm rot="-5400000">
            <a:off x="4832398" y="831896"/>
            <a:ext cx="4311602" cy="431160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26"/>
          <p:cNvSpPr txBox="1">
            <a:spLocks noGrp="1"/>
          </p:cNvSpPr>
          <p:nvPr>
            <p:ph type="title"/>
          </p:nvPr>
        </p:nvSpPr>
        <p:spPr>
          <a:xfrm>
            <a:off x="575799" y="1501958"/>
            <a:ext cx="5048106" cy="122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4154331" cy="430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4" name="Google Shape;44;p26" descr="Picture 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142" y="4241348"/>
            <a:ext cx="1272134" cy="57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Section Header">
  <p:cSld name="1_Section 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7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" name="Google Shape;48;p27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7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27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7"/>
          <p:cNvSpPr/>
          <p:nvPr/>
        </p:nvSpPr>
        <p:spPr>
          <a:xfrm>
            <a:off x="-1" y="-1"/>
            <a:ext cx="3973860" cy="397386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cubicBezTo>
                  <a:pt x="21600" y="11929"/>
                  <a:pt x="11929" y="21600"/>
                  <a:pt x="0" y="21600"/>
                </a:cubicBezTo>
                <a:close/>
              </a:path>
            </a:pathLst>
          </a:custGeom>
          <a:solidFill>
            <a:srgbClr val="FF8199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27"/>
          <p:cNvSpPr txBox="1">
            <a:spLocks noGrp="1"/>
          </p:cNvSpPr>
          <p:nvPr>
            <p:ph type="title"/>
          </p:nvPr>
        </p:nvSpPr>
        <p:spPr>
          <a:xfrm>
            <a:off x="575799" y="937701"/>
            <a:ext cx="5477201" cy="1785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7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5477201" cy="97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4" name="Google Shape;54;p27" descr="Picture 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7"/>
          <p:cNvSpPr/>
          <p:nvPr/>
        </p:nvSpPr>
        <p:spPr>
          <a:xfrm rot="10800000">
            <a:off x="8339601" y="3522929"/>
            <a:ext cx="804398" cy="16205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059" y="52"/>
                </a:lnTo>
                <a:cubicBezTo>
                  <a:pt x="13035" y="605"/>
                  <a:pt x="21600" y="5206"/>
                  <a:pt x="21600" y="10800"/>
                </a:cubicBezTo>
                <a:cubicBezTo>
                  <a:pt x="21600" y="16394"/>
                  <a:pt x="13035" y="20995"/>
                  <a:pt x="2059" y="21548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7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Section Header">
  <p:cSld name="2_Section 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8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8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0" name="Google Shape;60;p28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28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28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8"/>
          <p:cNvSpPr/>
          <p:nvPr/>
        </p:nvSpPr>
        <p:spPr>
          <a:xfrm rot="5400000">
            <a:off x="-3" y="0"/>
            <a:ext cx="3801981" cy="38019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8"/>
          <p:cNvSpPr txBox="1">
            <a:spLocks noGrp="1"/>
          </p:cNvSpPr>
          <p:nvPr>
            <p:ph type="title"/>
          </p:nvPr>
        </p:nvSpPr>
        <p:spPr>
          <a:xfrm>
            <a:off x="575799" y="937701"/>
            <a:ext cx="5477201" cy="1785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8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5477201" cy="97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6" name="Google Shape;66;p28" descr="Picture 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4262237"/>
            <a:ext cx="1249766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8"/>
          <p:cNvSpPr/>
          <p:nvPr/>
        </p:nvSpPr>
        <p:spPr>
          <a:xfrm rot="-5400000">
            <a:off x="7974362" y="3973860"/>
            <a:ext cx="1169641" cy="116964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8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Section Header">
  <p:cSld name="3_Section 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9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29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2" name="Google Shape;72;p29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9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29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29"/>
          <p:cNvSpPr/>
          <p:nvPr/>
        </p:nvSpPr>
        <p:spPr>
          <a:xfrm>
            <a:off x="-1" y="-1"/>
            <a:ext cx="3973860" cy="397386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cubicBezTo>
                  <a:pt x="21600" y="11929"/>
                  <a:pt x="11929" y="21600"/>
                  <a:pt x="0" y="21600"/>
                </a:cubicBezTo>
                <a:close/>
              </a:path>
            </a:pathLst>
          </a:custGeom>
          <a:solidFill>
            <a:srgbClr val="C864C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29"/>
          <p:cNvSpPr txBox="1">
            <a:spLocks noGrp="1"/>
          </p:cNvSpPr>
          <p:nvPr>
            <p:ph type="title"/>
          </p:nvPr>
        </p:nvSpPr>
        <p:spPr>
          <a:xfrm>
            <a:off x="575799" y="937701"/>
            <a:ext cx="5477201" cy="1785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5477201" cy="97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8" name="Google Shape;78;p29" descr="Picture 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29"/>
          <p:cNvSpPr/>
          <p:nvPr/>
        </p:nvSpPr>
        <p:spPr>
          <a:xfrm rot="-5400000">
            <a:off x="7603958" y="3603454"/>
            <a:ext cx="1540043" cy="154004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9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_Section Header">
  <p:cSld name="4_Section Header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0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0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4" name="Google Shape;84;p30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30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" name="Google Shape;86;p30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rgbClr val="AAD75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30"/>
          <p:cNvSpPr/>
          <p:nvPr/>
        </p:nvSpPr>
        <p:spPr>
          <a:xfrm rot="5400000">
            <a:off x="-3" y="0"/>
            <a:ext cx="3801981" cy="38019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30"/>
          <p:cNvSpPr txBox="1">
            <a:spLocks noGrp="1"/>
          </p:cNvSpPr>
          <p:nvPr>
            <p:ph type="title"/>
          </p:nvPr>
        </p:nvSpPr>
        <p:spPr>
          <a:xfrm>
            <a:off x="575799" y="937701"/>
            <a:ext cx="5477201" cy="1785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5477201" cy="97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90" name="Google Shape;90;p30" descr="Picture 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30"/>
          <p:cNvSpPr/>
          <p:nvPr/>
        </p:nvSpPr>
        <p:spPr>
          <a:xfrm rot="10800000">
            <a:off x="7603958" y="3603454"/>
            <a:ext cx="1540043" cy="15400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cubicBezTo>
                  <a:pt x="21600" y="11929"/>
                  <a:pt x="11929" y="21600"/>
                  <a:pt x="0" y="21600"/>
                </a:cubicBez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30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1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31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31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31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31"/>
          <p:cNvSpPr txBox="1">
            <a:spLocks noGrp="1"/>
          </p:cNvSpPr>
          <p:nvPr>
            <p:ph type="title"/>
          </p:nvPr>
        </p:nvSpPr>
        <p:spPr>
          <a:xfrm>
            <a:off x="457201" y="260980"/>
            <a:ext cx="7538644" cy="1306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3000"/>
              <a:buFont typeface="Arial"/>
              <a:buNone/>
              <a:defRPr sz="3000"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1"/>
          <p:cNvSpPr txBox="1">
            <a:spLocks noGrp="1"/>
          </p:cNvSpPr>
          <p:nvPr>
            <p:ph type="body" idx="1"/>
          </p:nvPr>
        </p:nvSpPr>
        <p:spPr>
          <a:xfrm>
            <a:off x="457200" y="2172559"/>
            <a:ext cx="3924001" cy="2028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None/>
              <a:defRPr sz="280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None/>
              <a:defRPr sz="28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None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2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32"/>
          <p:cNvSpPr txBox="1">
            <a:spLocks noGrp="1"/>
          </p:cNvSpPr>
          <p:nvPr>
            <p:ph type="title"/>
          </p:nvPr>
        </p:nvSpPr>
        <p:spPr>
          <a:xfrm>
            <a:off x="575799" y="313308"/>
            <a:ext cx="7413170" cy="347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3" descr="Picture 4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3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23"/>
          <p:cNvSpPr txBox="1">
            <a:spLocks noGrp="1"/>
          </p:cNvSpPr>
          <p:nvPr>
            <p:ph type="title"/>
          </p:nvPr>
        </p:nvSpPr>
        <p:spPr>
          <a:xfrm>
            <a:off x="575799" y="313308"/>
            <a:ext cx="7413170" cy="347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4" name="Google Shape;14;p23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–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»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•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•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•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•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" name="Google Shape;20;p24" descr="C4DE logo stacked.png">
            <a:extLst>
              <a:ext uri="{FF2B5EF4-FFF2-40B4-BE49-F238E27FC236}">
                <a16:creationId xmlns:a16="http://schemas.microsoft.com/office/drawing/2014/main" id="{4A87CF30-6C91-4951-99E4-CA3B0E7CF240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7761603" y="248733"/>
            <a:ext cx="1129780" cy="56489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" descr="Virtual-headset-halftone-red.jpg"/>
          <p:cNvPicPr preferRelativeResize="0"/>
          <p:nvPr/>
        </p:nvPicPr>
        <p:blipFill rotWithShape="1">
          <a:blip r:embed="rId3">
            <a:alphaModFix/>
          </a:blip>
          <a:srcRect l="2488" t="20116" r="1"/>
          <a:stretch/>
        </p:blipFill>
        <p:spPr>
          <a:xfrm>
            <a:off x="5788958" y="1020590"/>
            <a:ext cx="3355041" cy="4122909"/>
          </a:xfrm>
          <a:custGeom>
            <a:avLst/>
            <a:gdLst/>
            <a:ahLst/>
            <a:cxnLst/>
            <a:rect l="l" t="t" r="r" b="b"/>
            <a:pathLst>
              <a:path w="20207" h="21600" extrusionOk="0">
                <a:moveTo>
                  <a:pt x="14270" y="0"/>
                </a:moveTo>
                <a:cubicBezTo>
                  <a:pt x="10618" y="0"/>
                  <a:pt x="6967" y="1212"/>
                  <a:pt x="4180" y="3636"/>
                </a:cubicBezTo>
                <a:cubicBezTo>
                  <a:pt x="-1393" y="8485"/>
                  <a:pt x="-1393" y="16346"/>
                  <a:pt x="4180" y="21193"/>
                </a:cubicBezTo>
                <a:cubicBezTo>
                  <a:pt x="4341" y="21333"/>
                  <a:pt x="4506" y="21468"/>
                  <a:pt x="4672" y="21600"/>
                </a:cubicBezTo>
                <a:lnTo>
                  <a:pt x="20207" y="21600"/>
                </a:lnTo>
                <a:lnTo>
                  <a:pt x="20207" y="1123"/>
                </a:lnTo>
                <a:cubicBezTo>
                  <a:pt x="18327" y="375"/>
                  <a:pt x="16299" y="0"/>
                  <a:pt x="1427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8" name="Google Shape;128;p1"/>
          <p:cNvSpPr txBox="1"/>
          <p:nvPr/>
        </p:nvSpPr>
        <p:spPr>
          <a:xfrm>
            <a:off x="359216" y="2430977"/>
            <a:ext cx="32145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6666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3000"/>
              <a:buFont typeface="Arial"/>
              <a:buNone/>
            </a:pPr>
            <a:r>
              <a:rPr lang="en-US" sz="2400" dirty="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Digital literacy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Google Shape;129;p1"/>
          <p:cNvSpPr txBox="1"/>
          <p:nvPr/>
        </p:nvSpPr>
        <p:spPr>
          <a:xfrm>
            <a:off x="359228" y="905075"/>
            <a:ext cx="4577400" cy="11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Technology </a:t>
            </a:r>
            <a:br>
              <a:rPr lang="en-US" sz="36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36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</a:t>
            </a: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36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aged care</a:t>
            </a:r>
            <a:r>
              <a:rPr lang="en-US" sz="3600" b="0" i="0" u="none" strike="noStrike" cap="none" dirty="0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600" dirty="0"/>
          </a:p>
        </p:txBody>
      </p:sp>
      <p:pic>
        <p:nvPicPr>
          <p:cNvPr id="130" name="Google Shape;130;p1" descr="C4DE logo stacked.png"/>
          <p:cNvPicPr preferRelativeResize="0"/>
          <p:nvPr/>
        </p:nvPicPr>
        <p:blipFill rotWithShape="1">
          <a:blip r:embed="rId4">
            <a:alphaModFix/>
          </a:blip>
          <a:srcRect l="9843" t="4461" b="4461"/>
          <a:stretch/>
        </p:blipFill>
        <p:spPr>
          <a:xfrm>
            <a:off x="359216" y="3720140"/>
            <a:ext cx="1347360" cy="68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Activity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p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5" name="Google Shape;208;p12" descr="Aged-Care-Tablet.jpg">
            <a:extLst>
              <a:ext uri="{FF2B5EF4-FFF2-40B4-BE49-F238E27FC236}">
                <a16:creationId xmlns:a16="http://schemas.microsoft.com/office/drawing/2014/main" id="{118CAAF0-52B3-4106-A59A-CD8F6451F65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4584" r="14584"/>
          <a:stretch/>
        </p:blipFill>
        <p:spPr>
          <a:xfrm>
            <a:off x="3618829" y="833492"/>
            <a:ext cx="5916710" cy="4364658"/>
          </a:xfrm>
          <a:custGeom>
            <a:avLst/>
            <a:gdLst/>
            <a:ahLst/>
            <a:cxnLst/>
            <a:rect l="l" t="t" r="r" b="b"/>
            <a:pathLst>
              <a:path w="19906" h="21600" extrusionOk="0">
                <a:moveTo>
                  <a:pt x="9342" y="0"/>
                </a:moveTo>
                <a:cubicBezTo>
                  <a:pt x="7002" y="210"/>
                  <a:pt x="4703" y="1628"/>
                  <a:pt x="2914" y="4258"/>
                </a:cubicBezTo>
                <a:cubicBezTo>
                  <a:pt x="-279" y="8955"/>
                  <a:pt x="-847" y="16047"/>
                  <a:pt x="1205" y="21600"/>
                </a:cubicBezTo>
                <a:lnTo>
                  <a:pt x="18701" y="21600"/>
                </a:lnTo>
                <a:cubicBezTo>
                  <a:pt x="20753" y="16047"/>
                  <a:pt x="20185" y="8955"/>
                  <a:pt x="16992" y="4258"/>
                </a:cubicBezTo>
                <a:cubicBezTo>
                  <a:pt x="15203" y="1628"/>
                  <a:pt x="12904" y="210"/>
                  <a:pt x="10564" y="0"/>
                </a:cubicBezTo>
                <a:lnTo>
                  <a:pt x="9342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Google Shape;200;p10">
            <a:extLst>
              <a:ext uri="{FF2B5EF4-FFF2-40B4-BE49-F238E27FC236}">
                <a16:creationId xmlns:a16="http://schemas.microsoft.com/office/drawing/2014/main" id="{A9444476-702D-44AB-99F8-B04CD9EA70D0}"/>
              </a:ext>
            </a:extLst>
          </p:cNvPr>
          <p:cNvSpPr txBox="1"/>
          <p:nvPr/>
        </p:nvSpPr>
        <p:spPr>
          <a:xfrm>
            <a:off x="359220" y="1090117"/>
            <a:ext cx="4269900" cy="12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buSzPts val="3600"/>
            </a:pP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Personal care activity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4F9E22-38F9-4096-BECB-73B8C1C5E9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Personal care plan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E4387E-71B2-4A3E-AB27-1F5BEB2BB4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3BAD060-65FD-4DA1-93F3-2C517FCA1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490" y="281750"/>
            <a:ext cx="3656243" cy="4660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836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4F9E22-38F9-4096-BECB-73B8C1C5E9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Personal care plan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E4387E-71B2-4A3E-AB27-1F5BEB2BB4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1196B6-C5CD-4785-A669-845529584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41" y="721447"/>
            <a:ext cx="4924522" cy="37261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29922D3-A137-49C6-91DE-2FFCDA99FCC1}"/>
              </a:ext>
            </a:extLst>
          </p:cNvPr>
          <p:cNvSpPr/>
          <p:nvPr/>
        </p:nvSpPr>
        <p:spPr>
          <a:xfrm>
            <a:off x="5882185" y="2551375"/>
            <a:ext cx="307893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Today was an unusual day because this resident needed to be put through their routine quicker than usual because they had an appointment with a specialist. </a:t>
            </a:r>
            <a:br>
              <a:rPr lang="en-AU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You gave much more assistance than normal to get this person out on time. Make a note of this in the comments.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9EE2E9-46C3-46D2-93A4-21C37304DF36}"/>
              </a:ext>
            </a:extLst>
          </p:cNvPr>
          <p:cNvSpPr/>
          <p:nvPr/>
        </p:nvSpPr>
        <p:spPr>
          <a:xfrm>
            <a:off x="5882185" y="721447"/>
            <a:ext cx="307893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Helvetica Neue"/>
              </a:rPr>
              <a:t>Care plan</a:t>
            </a:r>
          </a:p>
          <a:p>
            <a:r>
              <a:rPr lang="en-AU" dirty="0">
                <a:latin typeface="Helvetica Neue"/>
              </a:rPr>
              <a:t>Showering, dressing, grooming</a:t>
            </a:r>
            <a:br>
              <a:rPr lang="en-AU" dirty="0">
                <a:latin typeface="Helvetica Neue"/>
              </a:rPr>
            </a:br>
            <a:endParaRPr lang="en-AU" dirty="0">
              <a:latin typeface="Helvetica Neue"/>
            </a:endParaRPr>
          </a:p>
          <a:p>
            <a:r>
              <a:rPr lang="en-AU" b="1" dirty="0">
                <a:latin typeface="Helvetica Neue"/>
              </a:rPr>
              <a:t>Care needs: </a:t>
            </a:r>
            <a:r>
              <a:rPr lang="en-AU" dirty="0">
                <a:latin typeface="Helvetica Neue"/>
              </a:rPr>
              <a:t>Provide supervision with personal care tasks as unsteady in shower.</a:t>
            </a:r>
          </a:p>
          <a:p>
            <a:r>
              <a:rPr lang="en-AU" dirty="0">
                <a:latin typeface="Helvetica Neue"/>
              </a:rPr>
              <a:t>Goal: </a:t>
            </a:r>
            <a:r>
              <a:rPr lang="en-AU" dirty="0">
                <a:latin typeface="Helvetica Neue"/>
                <a:sym typeface="Wingdings" panose="05000000000000000000" pitchFamily="2" charset="2"/>
              </a:rPr>
              <a:t>(expected outcome) Adequate personal hygiene be maintained</a:t>
            </a:r>
          </a:p>
          <a:p>
            <a:endParaRPr lang="en-AU" dirty="0"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12584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9894B-524A-43A3-9658-E1FBA7CF13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5D6B1-88C0-4492-A678-AC078ECE21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Great work</a:t>
            </a:r>
          </a:p>
        </p:txBody>
      </p:sp>
      <p:sp>
        <p:nvSpPr>
          <p:cNvPr id="4" name="Google Shape;200;p10">
            <a:extLst>
              <a:ext uri="{FF2B5EF4-FFF2-40B4-BE49-F238E27FC236}">
                <a16:creationId xmlns:a16="http://schemas.microsoft.com/office/drawing/2014/main" id="{0C504047-D35B-413E-9AD7-58C0442977FD}"/>
              </a:ext>
            </a:extLst>
          </p:cNvPr>
          <p:cNvSpPr txBox="1"/>
          <p:nvPr/>
        </p:nvSpPr>
        <p:spPr>
          <a:xfrm>
            <a:off x="576932" y="1090116"/>
            <a:ext cx="4590151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buSzPts val="3600"/>
            </a:pP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Congratulations!</a:t>
            </a:r>
          </a:p>
          <a:p>
            <a:pPr lvl="0">
              <a:buSzPts val="3600"/>
            </a:pPr>
            <a:endParaRPr lang="en-US" sz="36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AU" sz="2400" dirty="0">
                <a:solidFill>
                  <a:schemeClr val="bg1">
                    <a:lumMod val="50000"/>
                  </a:schemeClr>
                </a:solidFill>
              </a:rPr>
              <a:t>You have completed the Digital literacy in Aged care activities.</a:t>
            </a:r>
            <a:endParaRPr lang="en-US" sz="36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56630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 txBox="1"/>
          <p:nvPr/>
        </p:nvSpPr>
        <p:spPr>
          <a:xfrm>
            <a:off x="3748779" y="1264183"/>
            <a:ext cx="5134793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/>
            <a:r>
              <a:rPr lang="en-AU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Log into intranet</a:t>
            </a:r>
          </a:p>
          <a:p>
            <a:pPr lvl="0"/>
            <a:br>
              <a:rPr lang="en-AU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AU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Access and respond to internal communications on message board</a:t>
            </a:r>
          </a:p>
          <a:p>
            <a:pPr lvl="0"/>
            <a:endParaRPr lang="en-AU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0"/>
            <a:r>
              <a:rPr lang="en-AU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Record information into digital forms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3"/>
          <p:cNvSpPr txBox="1">
            <a:spLocks noGrp="1"/>
          </p:cNvSpPr>
          <p:nvPr>
            <p:ph type="title" idx="4294967295"/>
          </p:nvPr>
        </p:nvSpPr>
        <p:spPr>
          <a:xfrm>
            <a:off x="359223" y="843236"/>
            <a:ext cx="25569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lvl="0">
              <a:buClr>
                <a:srgbClr val="000000"/>
              </a:buClr>
            </a:pPr>
            <a:r>
              <a:rPr lang="en-AU" sz="3600" dirty="0">
                <a:solidFill>
                  <a:srgbClr val="000000"/>
                </a:solidFill>
              </a:rPr>
              <a:t>Welcome</a:t>
            </a:r>
            <a:br>
              <a:rPr lang="en-US" sz="36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36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6" name="Google Shape;146;p3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47" name="Google Shape;147;p3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Class plan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74C6AAD-3808-4DD7-997D-04FD83962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571" y="952500"/>
            <a:ext cx="5388429" cy="4191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880F52-94C0-4AD2-992C-CABE1F71F5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178308-750C-4D8E-B225-CB730B1101E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377675" y="4553489"/>
            <a:ext cx="407100" cy="307736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bg1"/>
                </a:solidFill>
              </a:rPr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Google Shape;164;p5">
            <a:extLst>
              <a:ext uri="{FF2B5EF4-FFF2-40B4-BE49-F238E27FC236}">
                <a16:creationId xmlns:a16="http://schemas.microsoft.com/office/drawing/2014/main" id="{A4845ADF-2E81-4918-817E-059A84F6518C}"/>
              </a:ext>
            </a:extLst>
          </p:cNvPr>
          <p:cNvSpPr txBox="1"/>
          <p:nvPr/>
        </p:nvSpPr>
        <p:spPr>
          <a:xfrm>
            <a:off x="359219" y="748928"/>
            <a:ext cx="4562638" cy="208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br>
              <a:rPr lang="en-US" sz="3600" b="1" i="0" u="none" strike="noStrike" cap="none" dirty="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AU" sz="3600" b="1" dirty="0">
                <a:latin typeface="Helvetica Neue"/>
                <a:ea typeface="Helvetica Neue"/>
                <a:cs typeface="Helvetica Neue"/>
                <a:sym typeface="Helvetica Neue"/>
              </a:rPr>
              <a:t>How do you record information into a digital form?</a:t>
            </a:r>
          </a:p>
        </p:txBody>
      </p:sp>
    </p:spTree>
    <p:extLst>
      <p:ext uri="{BB962C8B-B14F-4D97-AF65-F5344CB8AC3E}">
        <p14:creationId xmlns:p14="http://schemas.microsoft.com/office/powerpoint/2010/main" val="744398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2EA8AF-46AE-4B36-AA3A-5DE287CBD8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45F16-7CFC-4B7A-AF4A-003BE57305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Recording digital information</a:t>
            </a:r>
          </a:p>
        </p:txBody>
      </p:sp>
      <p:sp>
        <p:nvSpPr>
          <p:cNvPr id="4" name="Google Shape;164;p5">
            <a:extLst>
              <a:ext uri="{FF2B5EF4-FFF2-40B4-BE49-F238E27FC236}">
                <a16:creationId xmlns:a16="http://schemas.microsoft.com/office/drawing/2014/main" id="{50DDDB96-E459-49D1-B682-223658229C84}"/>
              </a:ext>
            </a:extLst>
          </p:cNvPr>
          <p:cNvSpPr txBox="1"/>
          <p:nvPr/>
        </p:nvSpPr>
        <p:spPr>
          <a:xfrm>
            <a:off x="625919" y="748928"/>
            <a:ext cx="4562638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b="1" dirty="0">
                <a:latin typeface="Helvetica Neue"/>
                <a:ea typeface="Helvetica Neue"/>
                <a:cs typeface="Helvetica Neue"/>
                <a:sym typeface="Helvetica Neue"/>
              </a:rPr>
              <a:t>Radio buttons</a:t>
            </a:r>
          </a:p>
        </p:txBody>
      </p:sp>
      <p:sp>
        <p:nvSpPr>
          <p:cNvPr id="5" name="Google Shape;164;p5">
            <a:extLst>
              <a:ext uri="{FF2B5EF4-FFF2-40B4-BE49-F238E27FC236}">
                <a16:creationId xmlns:a16="http://schemas.microsoft.com/office/drawing/2014/main" id="{ACEC718E-54A7-4EA8-8B20-ADB35719B522}"/>
              </a:ext>
            </a:extLst>
          </p:cNvPr>
          <p:cNvSpPr txBox="1"/>
          <p:nvPr/>
        </p:nvSpPr>
        <p:spPr>
          <a:xfrm>
            <a:off x="616394" y="2621766"/>
            <a:ext cx="4562638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b="1" dirty="0">
                <a:latin typeface="Helvetica Neue"/>
                <a:ea typeface="Helvetica Neue"/>
                <a:cs typeface="Helvetica Neue"/>
                <a:sym typeface="Helvetica Neue"/>
              </a:rPr>
              <a:t>Check boxes</a:t>
            </a:r>
          </a:p>
        </p:txBody>
      </p:sp>
      <p:sp>
        <p:nvSpPr>
          <p:cNvPr id="6" name="Google Shape;164;p5">
            <a:extLst>
              <a:ext uri="{FF2B5EF4-FFF2-40B4-BE49-F238E27FC236}">
                <a16:creationId xmlns:a16="http://schemas.microsoft.com/office/drawing/2014/main" id="{75153B1D-4E03-411B-815C-53D330390829}"/>
              </a:ext>
            </a:extLst>
          </p:cNvPr>
          <p:cNvSpPr txBox="1"/>
          <p:nvPr/>
        </p:nvSpPr>
        <p:spPr>
          <a:xfrm>
            <a:off x="4689935" y="2598167"/>
            <a:ext cx="4562638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b="1" dirty="0">
                <a:latin typeface="Helvetica Neue"/>
                <a:ea typeface="Helvetica Neue"/>
                <a:cs typeface="Helvetica Neue"/>
                <a:sym typeface="Helvetica Neue"/>
              </a:rPr>
              <a:t>Text box</a:t>
            </a:r>
          </a:p>
        </p:txBody>
      </p:sp>
      <p:sp>
        <p:nvSpPr>
          <p:cNvPr id="7" name="Google Shape;164;p5">
            <a:extLst>
              <a:ext uri="{FF2B5EF4-FFF2-40B4-BE49-F238E27FC236}">
                <a16:creationId xmlns:a16="http://schemas.microsoft.com/office/drawing/2014/main" id="{C3008C5D-75E6-45CA-8FBD-82CE6A5FFB65}"/>
              </a:ext>
            </a:extLst>
          </p:cNvPr>
          <p:cNvSpPr txBox="1"/>
          <p:nvPr/>
        </p:nvSpPr>
        <p:spPr>
          <a:xfrm>
            <a:off x="4689935" y="748928"/>
            <a:ext cx="4562638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b="1" dirty="0">
                <a:latin typeface="Helvetica Neue"/>
                <a:ea typeface="Helvetica Neue"/>
                <a:cs typeface="Helvetica Neue"/>
                <a:sym typeface="Helvetica Neue"/>
              </a:rPr>
              <a:t>Drop downs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69E291-4DC7-44D1-B312-FFF6F74FB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78" y="1187418"/>
            <a:ext cx="891143" cy="1435415"/>
          </a:xfrm>
          <a:prstGeom prst="rect">
            <a:avLst/>
          </a:prstGeom>
        </p:spPr>
      </p:pic>
      <p:sp>
        <p:nvSpPr>
          <p:cNvPr id="10" name="Google Shape;137;p2">
            <a:extLst>
              <a:ext uri="{FF2B5EF4-FFF2-40B4-BE49-F238E27FC236}">
                <a16:creationId xmlns:a16="http://schemas.microsoft.com/office/drawing/2014/main" id="{EC7D30E2-8A94-403F-A8CA-5AFBD460B588}"/>
              </a:ext>
            </a:extLst>
          </p:cNvPr>
          <p:cNvSpPr txBox="1"/>
          <p:nvPr/>
        </p:nvSpPr>
        <p:spPr>
          <a:xfrm>
            <a:off x="1781982" y="1173618"/>
            <a:ext cx="279954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b="0" i="0" u="none" strike="noStrike" cap="none" dirty="0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Use radio buttons when your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b="0" i="0" u="none" strike="noStrike" cap="none" dirty="0">
                <a:solidFill>
                  <a:schemeClr val="tx2">
                    <a:lumMod val="50000"/>
                  </a:schemeClr>
                </a:solidFill>
                <a:sym typeface="Arial"/>
              </a:rPr>
              <a:t>question has only one answer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7B8DD4B-15B4-4564-85F2-93D37A5AA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94" y="2960733"/>
            <a:ext cx="1058883" cy="1552922"/>
          </a:xfrm>
          <a:prstGeom prst="rect">
            <a:avLst/>
          </a:prstGeom>
        </p:spPr>
      </p:pic>
      <p:sp>
        <p:nvSpPr>
          <p:cNvPr id="15" name="Google Shape;137;p2">
            <a:extLst>
              <a:ext uri="{FF2B5EF4-FFF2-40B4-BE49-F238E27FC236}">
                <a16:creationId xmlns:a16="http://schemas.microsoft.com/office/drawing/2014/main" id="{8A3D3482-7481-457B-AAA0-764839D6E0C6}"/>
              </a:ext>
            </a:extLst>
          </p:cNvPr>
          <p:cNvSpPr txBox="1"/>
          <p:nvPr/>
        </p:nvSpPr>
        <p:spPr>
          <a:xfrm>
            <a:off x="1772457" y="3044954"/>
            <a:ext cx="2799543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b="0" i="0" u="none" strike="noStrike" cap="none" dirty="0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Use checkboxes when your questions have more than one answer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1FDC981-B4CD-4874-8AAB-B31F05137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9935" y="1101062"/>
            <a:ext cx="1631893" cy="1470688"/>
          </a:xfrm>
          <a:prstGeom prst="rect">
            <a:avLst/>
          </a:prstGeom>
        </p:spPr>
      </p:pic>
      <p:sp>
        <p:nvSpPr>
          <p:cNvPr id="18" name="Google Shape;137;p2">
            <a:extLst>
              <a:ext uri="{FF2B5EF4-FFF2-40B4-BE49-F238E27FC236}">
                <a16:creationId xmlns:a16="http://schemas.microsoft.com/office/drawing/2014/main" id="{955046CB-62DA-4A1B-BBA6-BA17CDD6383D}"/>
              </a:ext>
            </a:extLst>
          </p:cNvPr>
          <p:cNvSpPr txBox="1"/>
          <p:nvPr/>
        </p:nvSpPr>
        <p:spPr>
          <a:xfrm>
            <a:off x="6344457" y="1170528"/>
            <a:ext cx="2401065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b="0" i="0" u="none" strike="noStrike" cap="none" dirty="0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This is a drop down this can be used to select from a list of items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C0CF33-FF78-4935-9285-3003C0918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4552" y="2974241"/>
            <a:ext cx="2479111" cy="1472739"/>
          </a:xfrm>
          <a:prstGeom prst="rect">
            <a:avLst/>
          </a:prstGeom>
        </p:spPr>
      </p:pic>
      <p:sp>
        <p:nvSpPr>
          <p:cNvPr id="21" name="Google Shape;137;p2">
            <a:extLst>
              <a:ext uri="{FF2B5EF4-FFF2-40B4-BE49-F238E27FC236}">
                <a16:creationId xmlns:a16="http://schemas.microsoft.com/office/drawing/2014/main" id="{E268B680-BD0E-4498-AD68-DAF5F5E989CA}"/>
              </a:ext>
            </a:extLst>
          </p:cNvPr>
          <p:cNvSpPr txBox="1"/>
          <p:nvPr/>
        </p:nvSpPr>
        <p:spPr>
          <a:xfrm>
            <a:off x="7173663" y="3015376"/>
            <a:ext cx="166553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A text box is used to input larger statements 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755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Definitions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5"/>
          <p:cNvSpPr txBox="1"/>
          <p:nvPr/>
        </p:nvSpPr>
        <p:spPr>
          <a:xfrm>
            <a:off x="359219" y="970433"/>
            <a:ext cx="7298100" cy="757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dirty="0">
                <a:latin typeface="Helvetica Neue"/>
                <a:ea typeface="Helvetica Neue"/>
                <a:cs typeface="Helvetica Neue"/>
                <a:sym typeface="Helvetica Neue"/>
              </a:rPr>
              <a:t>What is the difference between the </a:t>
            </a:r>
            <a:br>
              <a:rPr lang="en-AU" sz="24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AU" sz="2400" dirty="0">
                <a:latin typeface="Helvetica Neue"/>
                <a:ea typeface="Helvetica Neue"/>
                <a:cs typeface="Helvetica Neue"/>
                <a:sym typeface="Helvetica Neue"/>
              </a:rPr>
              <a:t>Internet and the Intranet?</a:t>
            </a:r>
          </a:p>
        </p:txBody>
      </p:sp>
      <p:sp>
        <p:nvSpPr>
          <p:cNvPr id="165" name="Google Shape;165;p5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09619A-D8AB-4594-BF57-0D02D0D0E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453" y="2033867"/>
            <a:ext cx="3408829" cy="1559140"/>
          </a:xfrm>
          <a:prstGeom prst="rect">
            <a:avLst/>
          </a:prstGeom>
        </p:spPr>
      </p:pic>
      <p:sp>
        <p:nvSpPr>
          <p:cNvPr id="8" name="Google Shape;164;p5">
            <a:extLst>
              <a:ext uri="{FF2B5EF4-FFF2-40B4-BE49-F238E27FC236}">
                <a16:creationId xmlns:a16="http://schemas.microsoft.com/office/drawing/2014/main" id="{0BC958FD-F31D-4277-8CF9-FB19CD7BB670}"/>
              </a:ext>
            </a:extLst>
          </p:cNvPr>
          <p:cNvSpPr txBox="1"/>
          <p:nvPr/>
        </p:nvSpPr>
        <p:spPr>
          <a:xfrm>
            <a:off x="2768558" y="3593007"/>
            <a:ext cx="1267177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dirty="0">
                <a:solidFill>
                  <a:schemeClr val="bg1">
                    <a:lumMod val="50000"/>
                  </a:schemeClr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Intranet</a:t>
            </a:r>
          </a:p>
        </p:txBody>
      </p:sp>
      <p:sp>
        <p:nvSpPr>
          <p:cNvPr id="10" name="Google Shape;164;p5">
            <a:extLst>
              <a:ext uri="{FF2B5EF4-FFF2-40B4-BE49-F238E27FC236}">
                <a16:creationId xmlns:a16="http://schemas.microsoft.com/office/drawing/2014/main" id="{DB221975-2C1A-428B-BC77-B565121722BD}"/>
              </a:ext>
            </a:extLst>
          </p:cNvPr>
          <p:cNvSpPr txBox="1"/>
          <p:nvPr/>
        </p:nvSpPr>
        <p:spPr>
          <a:xfrm>
            <a:off x="4474678" y="3593007"/>
            <a:ext cx="1267177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dirty="0">
                <a:solidFill>
                  <a:schemeClr val="bg1">
                    <a:lumMod val="50000"/>
                  </a:schemeClr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Internet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Definitions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359235" y="1323797"/>
            <a:ext cx="64596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Open the project.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6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B13FC871-A680-4C73-B6AB-BE57B12A1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0009" y="2236370"/>
            <a:ext cx="3623982" cy="101728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Activity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5"/>
          <p:cNvSpPr txBox="1"/>
          <p:nvPr/>
        </p:nvSpPr>
        <p:spPr>
          <a:xfrm>
            <a:off x="359219" y="748928"/>
            <a:ext cx="7298100" cy="1588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br>
              <a:rPr lang="en-US" sz="3600" b="1" i="0" u="none" strike="noStrike" cap="none" dirty="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Food and </a:t>
            </a:r>
          </a:p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fluids activity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60620-1AE5-4C77-A7BF-04977B64E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8909" y="1001806"/>
            <a:ext cx="4295090" cy="4141694"/>
          </a:xfrm>
          <a:prstGeom prst="rect">
            <a:avLst/>
          </a:prstGeom>
        </p:spPr>
      </p:pic>
      <p:sp>
        <p:nvSpPr>
          <p:cNvPr id="165" name="Google Shape;165;p5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7</a:t>
            </a:fld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935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Food and fluids activity one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" name="Google Shape;178;p7"/>
          <p:cNvSpPr txBox="1"/>
          <p:nvPr/>
        </p:nvSpPr>
        <p:spPr>
          <a:xfrm>
            <a:off x="359235" y="913661"/>
            <a:ext cx="3688330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2400"/>
              <a:buFont typeface="Arial"/>
              <a:buNone/>
            </a:pPr>
            <a:r>
              <a:rPr lang="en-US" sz="3600" b="1" i="0" u="none" strike="noStrike" cap="none" dirty="0">
                <a:latin typeface="Helvetica Neue"/>
                <a:ea typeface="Helvetica Neue"/>
                <a:cs typeface="Helvetica Neue"/>
                <a:sym typeface="Helvetica Neue"/>
              </a:rPr>
              <a:t>Menu</a:t>
            </a:r>
            <a:br>
              <a:rPr lang="en-US" sz="3600" b="1" i="0" u="none" strike="noStrike" cap="none" dirty="0">
                <a:latin typeface="Helvetica Neue"/>
                <a:ea typeface="Helvetica Neue"/>
                <a:cs typeface="Helvetica Neue"/>
                <a:sym typeface="Helvetica Neue"/>
              </a:rPr>
            </a:br>
            <a:endParaRPr lang="en-US" sz="3600" b="1" i="0" u="none" strike="noStrike" cap="none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Tomato and cheese sandwich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Sliced apple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Hardboiled egg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Chocolate chip cookie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Cup of tea</a:t>
            </a:r>
          </a:p>
        </p:txBody>
      </p:sp>
      <p:sp>
        <p:nvSpPr>
          <p:cNvPr id="179" name="Google Shape;179;p7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592122-B359-47F9-A569-6A9C36EDE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6814" y="1728987"/>
            <a:ext cx="4709849" cy="172288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indent="0"/>
            <a:r>
              <a:rPr lang="en-AU" dirty="0">
                <a:latin typeface="Helvetica Neue"/>
                <a:ea typeface="Helvetica Neue"/>
                <a:cs typeface="Helvetica Neue"/>
                <a:sym typeface="Helvetica Neue"/>
              </a:rPr>
              <a:t>Food and fluids activity two</a:t>
            </a:r>
          </a:p>
        </p:txBody>
      </p:sp>
      <p:sp>
        <p:nvSpPr>
          <p:cNvPr id="186" name="Google Shape;186;p8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6" name="Google Shape;178;p7">
            <a:extLst>
              <a:ext uri="{FF2B5EF4-FFF2-40B4-BE49-F238E27FC236}">
                <a16:creationId xmlns:a16="http://schemas.microsoft.com/office/drawing/2014/main" id="{A094AAB7-215B-4592-AC45-6BC3D669E767}"/>
              </a:ext>
            </a:extLst>
          </p:cNvPr>
          <p:cNvSpPr txBox="1"/>
          <p:nvPr/>
        </p:nvSpPr>
        <p:spPr>
          <a:xfrm>
            <a:off x="359235" y="913661"/>
            <a:ext cx="368833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2400"/>
              <a:buFont typeface="Arial"/>
              <a:buNone/>
            </a:pPr>
            <a:r>
              <a:rPr lang="en-US" sz="3600" b="1" i="0" u="none" strike="noStrike" cap="none" dirty="0">
                <a:latin typeface="Helvetica Neue"/>
                <a:ea typeface="Helvetica Neue"/>
                <a:cs typeface="Helvetica Neue"/>
                <a:sym typeface="Helvetica Neue"/>
              </a:rPr>
              <a:t>Menu</a:t>
            </a:r>
            <a:br>
              <a:rPr lang="en-US" sz="3600" b="1" i="0" u="none" strike="noStrike" cap="none" dirty="0">
                <a:latin typeface="Helvetica Neue"/>
                <a:ea typeface="Helvetica Neue"/>
                <a:cs typeface="Helvetica Neue"/>
                <a:sym typeface="Helvetica Neue"/>
              </a:rPr>
            </a:br>
            <a:endParaRPr lang="en-US" sz="3600" b="1" i="0" u="none" strike="noStrike" cap="none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2 slices of pizza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Cup of Yoghurt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Bran muffin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Black coffee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3CC43A-AB59-491C-9563-7E1513C3B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6814" y="1728987"/>
            <a:ext cx="4709849" cy="17228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161E060-84AA-4EDF-93D7-BE6F4E729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5777" y="1884218"/>
            <a:ext cx="4995582" cy="18274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MIT_2017_Templates_Master_Pop_ITS">
  <a:themeElements>
    <a:clrScheme name="RMIT_2017_Templates_Master_Pop_ITS">
      <a:dk1>
        <a:srgbClr val="000054"/>
      </a:dk1>
      <a:lt1>
        <a:srgbClr val="FFFFFF"/>
      </a:lt1>
      <a:dk2>
        <a:srgbClr val="A7A7A7"/>
      </a:dk2>
      <a:lt2>
        <a:srgbClr val="535353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MIT_2017_Templates_Master_Pop_ITS">
  <a:themeElements>
    <a:clrScheme name="RMIT_2017_Templates_Master_Pop_IT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13195</TotalTime>
  <Words>210</Words>
  <Application>Microsoft Office PowerPoint</Application>
  <PresentationFormat>On-screen Show (16:9)</PresentationFormat>
  <Paragraphs>71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Helvetica Neue</vt:lpstr>
      <vt:lpstr>Wingdings</vt:lpstr>
      <vt:lpstr>RMIT_2017_Templates_Master_Pop_ITS</vt:lpstr>
      <vt:lpstr>PowerPoint Presentation</vt:lpstr>
      <vt:lpstr>Welcome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Lorraine-Wedd</dc:creator>
  <cp:lastModifiedBy>Gordon Napier</cp:lastModifiedBy>
  <cp:revision>20</cp:revision>
  <dcterms:modified xsi:type="dcterms:W3CDTF">2019-08-28T03:43:33Z</dcterms:modified>
</cp:coreProperties>
</file>